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A0AC56-767E-49C7-B2AE-2772EE9584B8}" v="32" dt="2022-12-16T10:41:01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2F1DC-48EE-D273-23B9-A1021FDB4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647E3-D229-BCB2-3888-09C6085F8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9D08D-F9AB-62BF-E592-8E716B5C9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3F1E-B0FD-4D35-A4BE-48F30B133AAD}" type="datetimeFigureOut">
              <a:rPr lang="en-IN" smtClean="0"/>
              <a:t>16-12-2022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B40BB-9FCB-CD1C-570D-6C9EC8C8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3BFA-31B1-C1C2-FA2A-CF774D24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91E-4914-496D-A8BD-71E547CAE4D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581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F913E-D810-5262-E2EC-4F4E3445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01FF6-71CE-8A0B-08A4-2AFE43848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984A3-8046-306D-5413-B8B7D72D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3F1E-B0FD-4D35-A4BE-48F30B133AAD}" type="datetimeFigureOut">
              <a:rPr lang="en-IN" smtClean="0"/>
              <a:t>16-12-2022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7A4B4-C70E-A383-C6A2-FAC8A6CAC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12BBF-BE55-004C-5FB2-12841677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91E-4914-496D-A8BD-71E547CAE4D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448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8BF5DF-AF9A-9322-2762-3755672FE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FA5A4-9ACB-F58F-4DA8-47310015D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003E1-BE65-BDE8-3049-2BB6E72E9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3F1E-B0FD-4D35-A4BE-48F30B133AAD}" type="datetimeFigureOut">
              <a:rPr lang="en-IN" smtClean="0"/>
              <a:t>16-12-2022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55D18-94A4-2357-2C9A-7DFBA0E6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05AC9-1EC2-2A4A-FCF1-951E4EA2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91E-4914-496D-A8BD-71E547CAE4D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532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BBF1-1ABA-E140-5C26-7B06088C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3DA8E-2C40-66AF-EFBB-DA8591F7C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CF0B1-0BEF-260E-4512-4C9AEB0D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3F1E-B0FD-4D35-A4BE-48F30B133AAD}" type="datetimeFigureOut">
              <a:rPr lang="en-IN" smtClean="0"/>
              <a:t>16-12-2022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3CC9F-0122-66AB-9376-B210EFF1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8453A-C389-BEDA-FA4D-5A0E6DDB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91E-4914-496D-A8BD-71E547CAE4D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702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1601C-0A38-1453-21E8-84F6A1E1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9DE48-C760-1A1C-5234-7CE2AC202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7D7D8-DA9E-0F24-6727-45B95C94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3F1E-B0FD-4D35-A4BE-48F30B133AAD}" type="datetimeFigureOut">
              <a:rPr lang="en-IN" smtClean="0"/>
              <a:t>16-12-2022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0ABF6-E7AF-7917-3B43-8BF2A0FA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61D46-57E5-4B44-CA25-D57CDA1FC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91E-4914-496D-A8BD-71E547CAE4D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824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58AE-1340-0467-840C-A475A408F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B5F1C-F889-CAEC-6E1F-D506D9CCE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67392-541D-61BC-AFAC-2FC2255FA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52926-4F91-1C13-5D80-F211F80D2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3F1E-B0FD-4D35-A4BE-48F30B133AAD}" type="datetimeFigureOut">
              <a:rPr lang="en-IN" smtClean="0"/>
              <a:t>16-12-2022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E64DE-C334-D0DE-2D84-8B6E13F4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59232-DD21-74E0-4134-2A4BA1AB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91E-4914-496D-A8BD-71E547CAE4D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222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9BB2-2613-A3B3-DF74-3B3BE8F5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14F5D-6869-1518-D14D-20FD3BDB9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19825-3E5D-7718-87ED-33B89F9C8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9DE74-CCDC-669A-C9CC-529D299E2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3C171-C775-DA6F-F0A7-1A854CF05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554ACE-75C6-A308-E3E3-98AC19C8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3F1E-B0FD-4D35-A4BE-48F30B133AAD}" type="datetimeFigureOut">
              <a:rPr lang="en-IN" smtClean="0"/>
              <a:t>16-12-2022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049B78-F2DE-1C52-2E8B-B96BD59C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8FA0D4-AED4-E724-49E3-00855010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91E-4914-496D-A8BD-71E547CAE4D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316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609B-0D9C-2580-3D1A-FCC56D33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88F8D-8369-C975-7269-22A99F0D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3F1E-B0FD-4D35-A4BE-48F30B133AAD}" type="datetimeFigureOut">
              <a:rPr lang="en-IN" smtClean="0"/>
              <a:t>16-12-2022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B99E7D-3EE0-2EA8-3F41-C7011309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D230C-91B6-DC18-E6BE-2BD12865C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91E-4914-496D-A8BD-71E547CAE4D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942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C169A9-5A6F-82F7-2858-6F975798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3F1E-B0FD-4D35-A4BE-48F30B133AAD}" type="datetimeFigureOut">
              <a:rPr lang="en-IN" smtClean="0"/>
              <a:t>16-12-2022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F22492-EE66-D79B-E9C8-8ED1B44D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EB4DA-B952-CB48-7F8C-E766163B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91E-4914-496D-A8BD-71E547CAE4D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308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1F28-ECFF-6565-B425-98E2E237C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E0B85-B1F1-D690-E147-3C9B9676F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B6EB9-2C45-7FC4-42AF-1099E3517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90BAF-1277-019D-A2E4-C126B28B0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3F1E-B0FD-4D35-A4BE-48F30B133AAD}" type="datetimeFigureOut">
              <a:rPr lang="en-IN" smtClean="0"/>
              <a:t>16-12-2022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A8CE-9899-1556-7685-DAB6F7D9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48515-163C-D3B7-1C13-C987A515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91E-4914-496D-A8BD-71E547CAE4D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261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D4E6-AF24-B439-683E-B8FFA7C23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CA658-D972-3E03-1BB6-F32BD8804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501D9-8F80-714A-1647-5B940D887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335A1-116C-4AD8-49CF-9F28916B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3F1E-B0FD-4D35-A4BE-48F30B133AAD}" type="datetimeFigureOut">
              <a:rPr lang="en-IN" smtClean="0"/>
              <a:t>16-12-2022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F1591-84E3-491B-9D7C-3E108B8ED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5842E-18E3-069D-6B5B-16341D64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91E-4914-496D-A8BD-71E547CAE4D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347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8074A-520E-003D-F0B9-3798A291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FF6DD-1CA1-D792-0006-4206608AE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1EC5B-2B91-22B1-61E2-32F28678C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D3F1E-B0FD-4D35-A4BE-48F30B133AAD}" type="datetimeFigureOut">
              <a:rPr lang="en-IN" smtClean="0"/>
              <a:t>16-12-2022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0B864-34CF-FDF5-0E7B-F038B790C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1389E-D1DB-3F5E-EDBA-5C7024657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CF91E-4914-496D-A8BD-71E547CAE4D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944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o.org/3/X5627E/x5627e0j.htm" TargetMode="External"/><Relationship Id="rId13" Type="http://schemas.openxmlformats.org/officeDocument/2006/relationships/hyperlink" Target="https://education.nationalgeographic.org/resource/coral" TargetMode="External"/><Relationship Id="rId18" Type="http://schemas.openxmlformats.org/officeDocument/2006/relationships/image" Target="../media/image11.jpeg"/><Relationship Id="rId26" Type="http://schemas.openxmlformats.org/officeDocument/2006/relationships/image" Target="../media/image17.png"/><Relationship Id="rId3" Type="http://schemas.openxmlformats.org/officeDocument/2006/relationships/image" Target="../media/image4.jpeg"/><Relationship Id="rId21" Type="http://schemas.openxmlformats.org/officeDocument/2006/relationships/image" Target="../media/image2.jpeg"/><Relationship Id="rId7" Type="http://schemas.openxmlformats.org/officeDocument/2006/relationships/hyperlink" Target="https://www.researchgate.net/figure/Map-showing-the-distribution-of-coral-reefs-in-India_fig1_309397974" TargetMode="External"/><Relationship Id="rId12" Type="http://schemas.openxmlformats.org/officeDocument/2006/relationships/hyperlink" Target="https://icriforum.org/about-coral-reefs/what-are-corals/" TargetMode="External"/><Relationship Id="rId17" Type="http://schemas.openxmlformats.org/officeDocument/2006/relationships/image" Target="../media/image10.jpeg"/><Relationship Id="rId25" Type="http://schemas.openxmlformats.org/officeDocument/2006/relationships/image" Target="../media/image16.png"/><Relationship Id="rId2" Type="http://schemas.openxmlformats.org/officeDocument/2006/relationships/image" Target="../media/image3.jpeg"/><Relationship Id="rId16" Type="http://schemas.openxmlformats.org/officeDocument/2006/relationships/image" Target="../media/image9.jpeg"/><Relationship Id="rId20" Type="http://schemas.openxmlformats.org/officeDocument/2006/relationships/image" Target="../media/image1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esearchgate.net/publication/235767087_Landscape_level_assessment_of_critically_endangered_vegetation_of_Lakshadweep_Islands_using_Geo-spatial_techniques" TargetMode="External"/><Relationship Id="rId11" Type="http://schemas.openxmlformats.org/officeDocument/2006/relationships/hyperlink" Target="https://science.thewire.in/environment/lakshadweep-risks-losing-land-with-rising-sea-levels-study-says" TargetMode="External"/><Relationship Id="rId24" Type="http://schemas.openxmlformats.org/officeDocument/2006/relationships/image" Target="../media/image15.png"/><Relationship Id="rId5" Type="http://schemas.openxmlformats.org/officeDocument/2006/relationships/image" Target="../media/image6.jpeg"/><Relationship Id="rId15" Type="http://schemas.openxmlformats.org/officeDocument/2006/relationships/image" Target="../media/image8.jpeg"/><Relationship Id="rId23" Type="http://schemas.openxmlformats.org/officeDocument/2006/relationships/image" Target="../media/image14.jpeg"/><Relationship Id="rId28" Type="http://schemas.openxmlformats.org/officeDocument/2006/relationships/image" Target="../media/image19.png"/><Relationship Id="rId10" Type="http://schemas.openxmlformats.org/officeDocument/2006/relationships/hyperlink" Target="https://pib.gov.in/PressReleasePage.aspx?PRID=1728293" TargetMode="External"/><Relationship Id="rId19" Type="http://schemas.openxmlformats.org/officeDocument/2006/relationships/image" Target="../media/image12.png"/><Relationship Id="rId4" Type="http://schemas.openxmlformats.org/officeDocument/2006/relationships/image" Target="../media/image5.jpeg"/><Relationship Id="rId9" Type="http://schemas.openxmlformats.org/officeDocument/2006/relationships/hyperlink" Target="https://vikaspedia.in/agriculture/agri-directory/reports-and-policy-briefs/20th-livestock-census" TargetMode="External"/><Relationship Id="rId14" Type="http://schemas.openxmlformats.org/officeDocument/2006/relationships/image" Target="../media/image7.jpeg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E667-0721-D3D4-4B24-C29A5B60A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LAKSHADWEEP ISLANDS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80068-7816-DB47-D47E-BD63441B80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AUTHORS:- SRILALITHA M</a:t>
            </a:r>
          </a:p>
        </p:txBody>
      </p:sp>
      <p:pic>
        <p:nvPicPr>
          <p:cNvPr id="4" name="Picture 453" descr="lake 2022: conservation of wetlands: ecosystem-based adaptation of climate  change">
            <a:extLst>
              <a:ext uri="{FF2B5EF4-FFF2-40B4-BE49-F238E27FC236}">
                <a16:creationId xmlns:a16="http://schemas.microsoft.com/office/drawing/2014/main" id="{22B1980E-17C1-2399-0F93-79B566154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" y="4470400"/>
            <a:ext cx="5242329" cy="22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2" descr="About us – vvi.edu.in">
            <a:extLst>
              <a:ext uri="{FF2B5EF4-FFF2-40B4-BE49-F238E27FC236}">
                <a16:creationId xmlns:a16="http://schemas.microsoft.com/office/drawing/2014/main" id="{E3993EE3-4DEA-F8DB-BD82-FAA550A7E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180" y="4724400"/>
            <a:ext cx="5429260" cy="179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62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3" name="Picture 513" descr="Lakshadweep troubled, can it be like the Maldives? - Civil Society Magazine">
            <a:extLst>
              <a:ext uri="{FF2B5EF4-FFF2-40B4-BE49-F238E27FC236}">
                <a16:creationId xmlns:a16="http://schemas.microsoft.com/office/drawing/2014/main" id="{6C4A487A-DFDC-1E43-3774-6F394759A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03" y="5036361"/>
            <a:ext cx="2782678" cy="155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8" name="Picture 22" descr="Lakshadweep | History, Map, Religion, Capital, &amp; Administration | Britannica">
            <a:extLst>
              <a:ext uri="{FF2B5EF4-FFF2-40B4-BE49-F238E27FC236}">
                <a16:creationId xmlns:a16="http://schemas.microsoft.com/office/drawing/2014/main" id="{C24B68F1-FD53-74F9-141C-39D73E967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46" y="563100"/>
            <a:ext cx="1697938" cy="179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6" name="Picture 30" descr="Catalogue - Lakshadweep Development Corporation Ltd in Kavaratti,  Lakshadweep - Justdial">
            <a:extLst>
              <a:ext uri="{FF2B5EF4-FFF2-40B4-BE49-F238E27FC236}">
                <a16:creationId xmlns:a16="http://schemas.microsoft.com/office/drawing/2014/main" id="{2A719305-BB5A-97D0-6912-0F8390C20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339" y="420525"/>
            <a:ext cx="1527280" cy="307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4" name="Picture 8" descr="New study bolsters argument for translocating corals of Kutch to Lakshadweep">
            <a:extLst>
              <a:ext uri="{FF2B5EF4-FFF2-40B4-BE49-F238E27FC236}">
                <a16:creationId xmlns:a16="http://schemas.microsoft.com/office/drawing/2014/main" id="{F15DFF9C-0AC7-8CEC-6008-26D3CA9CF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45" y="563098"/>
            <a:ext cx="1631087" cy="391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3" name="Text Box 449">
            <a:extLst>
              <a:ext uri="{FF2B5EF4-FFF2-40B4-BE49-F238E27FC236}">
                <a16:creationId xmlns:a16="http://schemas.microsoft.com/office/drawing/2014/main" id="{2E58DF98-DC7B-B742-8898-881A30C81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306" y="567638"/>
            <a:ext cx="1631087" cy="388242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476" tIns="20738" rIns="41476" bIns="20738" numCol="1" anchor="t" anchorCtr="0" compatLnSpc="1">
            <a:prstTxWarp prst="textNoShape">
              <a:avLst/>
            </a:prstTxWarp>
          </a:bodyPr>
          <a:lstStyle/>
          <a:p>
            <a:pPr algn="ctr"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80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5. CORALS OF LAKSHADWEEP – GIFT FOR THE ISLAND</a:t>
            </a:r>
            <a:endParaRPr lang="en-US" altLang="en-US" sz="408" dirty="0"/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16" dirty="0">
              <a:latin typeface="Arial" panose="020B0604020202020204" pitchFamily="34" charset="0"/>
            </a:endParaRPr>
          </a:p>
        </p:txBody>
      </p:sp>
      <p:sp>
        <p:nvSpPr>
          <p:cNvPr id="2105" name="Text Box 451">
            <a:extLst>
              <a:ext uri="{FF2B5EF4-FFF2-40B4-BE49-F238E27FC236}">
                <a16:creationId xmlns:a16="http://schemas.microsoft.com/office/drawing/2014/main" id="{1403D9DB-1295-93F2-A975-01E8D6325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748" y="6615110"/>
            <a:ext cx="4871645" cy="21890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41476" tIns="20738" rIns="41476" bIns="20738" numCol="1" anchor="t" anchorCtr="0" compatLnSpc="1">
            <a:prstTxWarp prst="textNoShape">
              <a:avLst/>
            </a:prstTxWarp>
          </a:bodyPr>
          <a:lstStyle/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2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  <a:hlinkClick r:id="rId6"/>
              </a:rPr>
              <a:t>https://www.researchgate.net/publication/235767087_Landscape_level_assessment_of_critically_endangered_vegetation_of_Lakshadweep_Islands_using_Geo-spatial_techniques</a:t>
            </a:r>
            <a:r>
              <a:rPr lang="en-US" altLang="en-US" sz="272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en-US" altLang="en-US" sz="272" dirty="0">
                <a:latin typeface="Arial" panose="020B0604020202020204" pitchFamily="34" charset="0"/>
                <a:hlinkClick r:id="rId7"/>
              </a:rPr>
              <a:t>https://www.researchgate.net/figure/Map-showing-the-distribution-of-coral-reefs-in-India_fig1_309397974</a:t>
            </a:r>
            <a:r>
              <a:rPr lang="en-US" altLang="en-US" sz="272" dirty="0">
                <a:latin typeface="Arial" panose="020B0604020202020204" pitchFamily="34" charset="0"/>
              </a:rPr>
              <a:t>, </a:t>
            </a:r>
            <a:r>
              <a:rPr lang="en-US" altLang="en-US" sz="272" dirty="0">
                <a:latin typeface="Arial" panose="020B0604020202020204" pitchFamily="34" charset="0"/>
                <a:hlinkClick r:id="rId8"/>
              </a:rPr>
              <a:t>https://www.fao.org/3/X5627E/x5627e0j.htm</a:t>
            </a:r>
            <a:r>
              <a:rPr lang="en-US" altLang="en-US" sz="272" dirty="0">
                <a:latin typeface="Arial" panose="020B0604020202020204" pitchFamily="34" charset="0"/>
              </a:rPr>
              <a:t>, </a:t>
            </a:r>
            <a:r>
              <a:rPr lang="en-US" altLang="en-US" sz="272" dirty="0">
                <a:latin typeface="Arial" panose="020B0604020202020204" pitchFamily="34" charset="0"/>
                <a:hlinkClick r:id="rId9"/>
              </a:rPr>
              <a:t>https://vikaspedia.in/agriculture/agri-directory/reports-and-policy-briefs/20th-livestock-census</a:t>
            </a:r>
            <a:r>
              <a:rPr lang="en-US" altLang="en-US" sz="272" dirty="0">
                <a:latin typeface="Arial" panose="020B0604020202020204" pitchFamily="34" charset="0"/>
              </a:rPr>
              <a:t>, </a:t>
            </a:r>
            <a:r>
              <a:rPr lang="en-US" altLang="en-US" sz="272" dirty="0">
                <a:latin typeface="Arial" panose="020B0604020202020204" pitchFamily="34" charset="0"/>
                <a:hlinkClick r:id="rId10"/>
              </a:rPr>
              <a:t>https://pib.gov.in/PressReleasePage.aspx?PRID=1728293</a:t>
            </a:r>
            <a:r>
              <a:rPr lang="en-US" altLang="en-US" sz="272" dirty="0">
                <a:latin typeface="Arial" panose="020B0604020202020204" pitchFamily="34" charset="0"/>
              </a:rPr>
              <a:t>, </a:t>
            </a:r>
            <a:r>
              <a:rPr lang="en-US" altLang="en-US" sz="272" dirty="0">
                <a:latin typeface="Arial" panose="020B0604020202020204" pitchFamily="34" charset="0"/>
                <a:hlinkClick r:id="rId11"/>
              </a:rPr>
              <a:t>https://science.thewire.in/environment/lakshadweep-risks-losing-land-with-rising-sea-levels-study-says</a:t>
            </a:r>
            <a:r>
              <a:rPr lang="en-US" altLang="en-US" sz="272" dirty="0">
                <a:latin typeface="Arial" panose="020B0604020202020204" pitchFamily="34" charset="0"/>
              </a:rPr>
              <a:t> , </a:t>
            </a:r>
            <a:r>
              <a:rPr lang="en-US" altLang="en-US" sz="272" dirty="0">
                <a:latin typeface="Arial" panose="020B0604020202020204" pitchFamily="34" charset="0"/>
                <a:hlinkClick r:id="rId12"/>
              </a:rPr>
              <a:t>https://icriforum.org/about-coral-reefs/what-are-corals/</a:t>
            </a:r>
            <a:r>
              <a:rPr lang="en-US" altLang="en-US" sz="272" dirty="0">
                <a:latin typeface="Arial" panose="020B0604020202020204" pitchFamily="34" charset="0"/>
              </a:rPr>
              <a:t> , </a:t>
            </a:r>
            <a:r>
              <a:rPr lang="en-US" altLang="en-US" sz="272" dirty="0">
                <a:latin typeface="Arial" panose="020B0604020202020204" pitchFamily="34" charset="0"/>
                <a:hlinkClick r:id="rId13"/>
              </a:rPr>
              <a:t>https://education.nationalgeographic.org/resource/coral</a:t>
            </a:r>
            <a:r>
              <a:rPr lang="en-US" altLang="en-US" sz="272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07" name="Text Box 1">
            <a:extLst>
              <a:ext uri="{FF2B5EF4-FFF2-40B4-BE49-F238E27FC236}">
                <a16:creationId xmlns:a16="http://schemas.microsoft.com/office/drawing/2014/main" id="{12923CA9-D7F6-9B4C-EF8E-4A7D376AE67C}"/>
              </a:ext>
            </a:extLst>
          </p:cNvPr>
          <p:cNvSpPr txBox="1"/>
          <p:nvPr/>
        </p:nvSpPr>
        <p:spPr>
          <a:xfrm>
            <a:off x="5751776" y="5042994"/>
            <a:ext cx="2773705" cy="1535616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41476" tIns="20738" rIns="41476" bIns="2073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363"/>
              </a:spcAft>
            </a:pPr>
            <a:r>
              <a:rPr lang="en-US" sz="680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6. THE LAKSHADWEEP DEPLETION:-</a:t>
            </a:r>
            <a:endParaRPr lang="en-US" sz="499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155539" indent="-155539" algn="just">
              <a:lnSpc>
                <a:spcPct val="107000"/>
              </a:lnSpc>
              <a:spcAft>
                <a:spcPts val="363"/>
              </a:spcAft>
              <a:buFont typeface="Symbol" panose="05050102010706020507" pitchFamily="18" charset="2"/>
              <a:buChar char=""/>
            </a:pPr>
            <a:r>
              <a:rPr 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In a study, it was stated that within 2 generations, India has the probability to lose as much Lakshadweep as possible.</a:t>
            </a:r>
          </a:p>
          <a:p>
            <a:pPr marL="155539" indent="-155539" algn="just">
              <a:lnSpc>
                <a:spcPct val="107000"/>
              </a:lnSpc>
              <a:spcAft>
                <a:spcPts val="363"/>
              </a:spcAft>
              <a:buFont typeface="Symbol" panose="05050102010706020507" pitchFamily="18" charset="2"/>
              <a:buChar char=""/>
            </a:pPr>
            <a:r>
              <a:rPr 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The Parali I. of Lakshadweep has disappeared due to Coastal erosion</a:t>
            </a:r>
          </a:p>
          <a:p>
            <a:pPr marL="155539" indent="-155539" algn="just">
              <a:lnSpc>
                <a:spcPct val="107000"/>
              </a:lnSpc>
              <a:spcAft>
                <a:spcPts val="363"/>
              </a:spcAft>
              <a:buFont typeface="Symbol" panose="05050102010706020507" pitchFamily="18" charset="2"/>
              <a:buChar char=""/>
            </a:pPr>
            <a:endParaRPr lang="en-US" sz="499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155539" indent="-155539" algn="just">
              <a:lnSpc>
                <a:spcPct val="107000"/>
              </a:lnSpc>
              <a:spcAft>
                <a:spcPts val="363"/>
              </a:spcAft>
              <a:buFont typeface="Symbol" panose="05050102010706020507" pitchFamily="18" charset="2"/>
              <a:buChar char=""/>
            </a:pPr>
            <a:endParaRPr lang="en-US" sz="499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155539" indent="-155539" algn="just">
              <a:lnSpc>
                <a:spcPct val="107000"/>
              </a:lnSpc>
              <a:spcAft>
                <a:spcPts val="363"/>
              </a:spcAft>
              <a:buFont typeface="Symbol" panose="05050102010706020507" pitchFamily="18" charset="2"/>
              <a:buChar char=""/>
            </a:pPr>
            <a:endParaRPr lang="en-US" sz="499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155539" indent="-155539" algn="just">
              <a:lnSpc>
                <a:spcPct val="107000"/>
              </a:lnSpc>
              <a:spcAft>
                <a:spcPts val="363"/>
              </a:spcAft>
              <a:buFont typeface="Symbol" panose="05050102010706020507" pitchFamily="18" charset="2"/>
              <a:buChar char=""/>
            </a:pPr>
            <a:endParaRPr lang="en-US" sz="499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155539" indent="-155539" algn="just">
              <a:lnSpc>
                <a:spcPct val="107000"/>
              </a:lnSpc>
              <a:spcAft>
                <a:spcPts val="363"/>
              </a:spcAft>
              <a:buFont typeface="Symbol" panose="05050102010706020507" pitchFamily="18" charset="2"/>
              <a:buChar char=""/>
            </a:pPr>
            <a:endParaRPr lang="en-US" sz="499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155539" indent="-155539" algn="just">
              <a:lnSpc>
                <a:spcPct val="107000"/>
              </a:lnSpc>
              <a:spcAft>
                <a:spcPts val="363"/>
              </a:spcAft>
              <a:buFont typeface="Symbol" panose="05050102010706020507" pitchFamily="18" charset="2"/>
              <a:buChar char=""/>
            </a:pPr>
            <a:endParaRPr lang="en-US" sz="499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155539" indent="-155539" algn="just">
              <a:lnSpc>
                <a:spcPct val="107000"/>
              </a:lnSpc>
              <a:spcAft>
                <a:spcPts val="363"/>
              </a:spcAft>
              <a:buFont typeface="Symbol" panose="05050102010706020507" pitchFamily="18" charset="2"/>
              <a:buChar char=""/>
            </a:pPr>
            <a:endParaRPr lang="en-US" sz="499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155539" indent="-155539" algn="just">
              <a:lnSpc>
                <a:spcPct val="107000"/>
              </a:lnSpc>
              <a:spcAft>
                <a:spcPts val="363"/>
              </a:spcAft>
              <a:buFont typeface="Symbol" panose="05050102010706020507" pitchFamily="18" charset="2"/>
              <a:buChar char=""/>
            </a:pPr>
            <a:endParaRPr lang="en-US" sz="499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07000"/>
              </a:lnSpc>
              <a:spcAft>
                <a:spcPts val="363"/>
              </a:spcAft>
            </a:pPr>
            <a:r>
              <a:rPr 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</a:p>
        </p:txBody>
      </p:sp>
      <p:sp>
        <p:nvSpPr>
          <p:cNvPr id="2110" name="Rectangle 117">
            <a:extLst>
              <a:ext uri="{FF2B5EF4-FFF2-40B4-BE49-F238E27FC236}">
                <a16:creationId xmlns:a16="http://schemas.microsoft.com/office/drawing/2014/main" id="{9BD6904C-4495-5C79-EF96-177A62C79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975" y="563099"/>
            <a:ext cx="1697938" cy="17958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41476" tIns="20738" rIns="41476" bIns="20738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14772"/>
            <a:r>
              <a:rPr lang="en-US" altLang="en-US" sz="680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1. INTRODUCTION</a:t>
            </a:r>
            <a:endParaRPr lang="en-US" altLang="en-US" sz="408" dirty="0"/>
          </a:p>
          <a:p>
            <a:pPr defTabSz="414772"/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‘Lakshadweep’ means a hundred thousand islands</a:t>
            </a:r>
          </a:p>
          <a:p>
            <a:pPr defTabSz="414772"/>
            <a:endParaRPr lang="en-US" altLang="en-US" sz="499" dirty="0"/>
          </a:p>
          <a:p>
            <a:pPr defTabSz="414772"/>
            <a:endParaRPr lang="en-US" altLang="en-US" sz="499" dirty="0"/>
          </a:p>
          <a:p>
            <a:pPr defTabSz="414772"/>
            <a:endParaRPr lang="en-US" altLang="en-US" sz="499" dirty="0"/>
          </a:p>
          <a:p>
            <a:pPr defTabSz="414772"/>
            <a:endParaRPr lang="en-US" altLang="en-US" sz="499" dirty="0"/>
          </a:p>
          <a:p>
            <a:pPr defTabSz="414772"/>
            <a:endParaRPr lang="en-US" altLang="en-US" sz="499" dirty="0"/>
          </a:p>
          <a:p>
            <a:pPr defTabSz="414772"/>
            <a:endParaRPr lang="en-US" altLang="en-US" sz="499" dirty="0"/>
          </a:p>
          <a:p>
            <a:pPr algn="r" defTabSz="414772">
              <a:buFontTx/>
              <a:buChar char="•"/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It is constituted of 36 islands, out of which, </a:t>
            </a:r>
            <a:endParaRPr lang="en-US" altLang="en-US" sz="499" dirty="0"/>
          </a:p>
          <a:p>
            <a:pPr algn="r" defTabSz="414772">
              <a:buFontTx/>
              <a:buChar char="•"/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The administrative center is Kavaratti</a:t>
            </a:r>
            <a:endParaRPr lang="en-US" altLang="en-US" sz="499" dirty="0"/>
          </a:p>
          <a:p>
            <a:pPr defTabSz="414772"/>
            <a:endParaRPr lang="en-US" altLang="en-US" sz="816" dirty="0"/>
          </a:p>
        </p:txBody>
      </p:sp>
      <p:sp>
        <p:nvSpPr>
          <p:cNvPr id="2115" name="Rectangle 123">
            <a:extLst>
              <a:ext uri="{FF2B5EF4-FFF2-40B4-BE49-F238E27FC236}">
                <a16:creationId xmlns:a16="http://schemas.microsoft.com/office/drawing/2014/main" id="{4C95A2DF-61E3-1ADD-930C-10B35E56F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325" y="7711708"/>
            <a:ext cx="127044" cy="11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1476" tIns="20738" rIns="41476" bIns="20738" numCol="1" anchor="ctr" anchorCtr="0" compatLnSpc="1">
            <a:prstTxWarp prst="textNoShape">
              <a:avLst/>
            </a:prstTxWarp>
            <a:spAutoFit/>
          </a:bodyPr>
          <a:lstStyle/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  </a:t>
            </a:r>
            <a:endParaRPr lang="en-US" altLang="en-US" sz="816" dirty="0">
              <a:latin typeface="Arial" panose="020B0604020202020204" pitchFamily="34" charset="0"/>
            </a:endParaRPr>
          </a:p>
        </p:txBody>
      </p:sp>
      <p:sp>
        <p:nvSpPr>
          <p:cNvPr id="2117" name="Rectangle 125">
            <a:extLst>
              <a:ext uri="{FF2B5EF4-FFF2-40B4-BE49-F238E27FC236}">
                <a16:creationId xmlns:a16="http://schemas.microsoft.com/office/drawing/2014/main" id="{BA9C458D-0C35-EF72-F137-6D41B970A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325" y="8644926"/>
            <a:ext cx="98190" cy="11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1476" tIns="20738" rIns="41476" bIns="20738" numCol="1" anchor="ctr" anchorCtr="0" compatLnSpc="1">
            <a:prstTxWarp prst="textNoShape">
              <a:avLst/>
            </a:prstTxWarp>
            <a:spAutoFit/>
          </a:bodyPr>
          <a:lstStyle/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endParaRPr lang="en-US" altLang="en-US" sz="816" dirty="0">
              <a:latin typeface="Arial" panose="020B0604020202020204" pitchFamily="34" charset="0"/>
            </a:endParaRPr>
          </a:p>
        </p:txBody>
      </p:sp>
      <p:sp>
        <p:nvSpPr>
          <p:cNvPr id="2118" name="Rectangle 126">
            <a:extLst>
              <a:ext uri="{FF2B5EF4-FFF2-40B4-BE49-F238E27FC236}">
                <a16:creationId xmlns:a16="http://schemas.microsoft.com/office/drawing/2014/main" id="{3C483334-D20F-97E7-F78A-0D6F7B278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325" y="8912794"/>
            <a:ext cx="98190" cy="11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1476" tIns="20738" rIns="41476" bIns="20738" numCol="1" anchor="ctr" anchorCtr="0" compatLnSpc="1">
            <a:prstTxWarp prst="textNoShape">
              <a:avLst/>
            </a:prstTxWarp>
            <a:spAutoFit/>
          </a:bodyPr>
          <a:lstStyle/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endParaRPr lang="en-US" altLang="en-US" sz="816" dirty="0">
              <a:latin typeface="Arial" panose="020B0604020202020204" pitchFamily="34" charset="0"/>
            </a:endParaRPr>
          </a:p>
        </p:txBody>
      </p:sp>
      <p:sp>
        <p:nvSpPr>
          <p:cNvPr id="2120" name="Rectangle 128">
            <a:extLst>
              <a:ext uri="{FF2B5EF4-FFF2-40B4-BE49-F238E27FC236}">
                <a16:creationId xmlns:a16="http://schemas.microsoft.com/office/drawing/2014/main" id="{C7641EFB-25D2-5C27-9020-9D91B8653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325" y="9880576"/>
            <a:ext cx="98190" cy="11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1476" tIns="20738" rIns="41476" bIns="20738" numCol="1" anchor="ctr" anchorCtr="0" compatLnSpc="1">
            <a:prstTxWarp prst="textNoShape">
              <a:avLst/>
            </a:prstTxWarp>
            <a:spAutoFit/>
          </a:bodyPr>
          <a:lstStyle/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endParaRPr lang="en-US" altLang="en-US" sz="816" dirty="0">
              <a:latin typeface="Arial" panose="020B0604020202020204" pitchFamily="34" charset="0"/>
            </a:endParaRPr>
          </a:p>
        </p:txBody>
      </p:sp>
      <p:sp>
        <p:nvSpPr>
          <p:cNvPr id="2121" name="Rectangle 129">
            <a:extLst>
              <a:ext uri="{FF2B5EF4-FFF2-40B4-BE49-F238E27FC236}">
                <a16:creationId xmlns:a16="http://schemas.microsoft.com/office/drawing/2014/main" id="{E8DBECC4-21D7-EE66-AE53-95D4B4E3C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326" y="10283934"/>
            <a:ext cx="83827" cy="16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1476" tIns="20738" rIns="41476" bIns="207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16" dirty="0"/>
          </a:p>
        </p:txBody>
      </p:sp>
      <p:sp>
        <p:nvSpPr>
          <p:cNvPr id="2122" name="Rectangle 130">
            <a:extLst>
              <a:ext uri="{FF2B5EF4-FFF2-40B4-BE49-F238E27FC236}">
                <a16:creationId xmlns:a16="http://schemas.microsoft.com/office/drawing/2014/main" id="{B896C012-C1A2-8A6A-98EA-902DA784F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326" y="11774491"/>
            <a:ext cx="83827" cy="16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1476" tIns="20738" rIns="41476" bIns="207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16" dirty="0"/>
          </a:p>
        </p:txBody>
      </p:sp>
      <p:sp>
        <p:nvSpPr>
          <p:cNvPr id="2123" name="Rectangle 131">
            <a:extLst>
              <a:ext uri="{FF2B5EF4-FFF2-40B4-BE49-F238E27FC236}">
                <a16:creationId xmlns:a16="http://schemas.microsoft.com/office/drawing/2014/main" id="{A01E584F-C17D-796C-0500-0DF767D5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326" y="13152715"/>
            <a:ext cx="83827" cy="16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1476" tIns="20738" rIns="41476" bIns="207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16" dirty="0"/>
          </a:p>
        </p:txBody>
      </p:sp>
      <p:sp>
        <p:nvSpPr>
          <p:cNvPr id="2127" name="Rectangle 132">
            <a:extLst>
              <a:ext uri="{FF2B5EF4-FFF2-40B4-BE49-F238E27FC236}">
                <a16:creationId xmlns:a16="http://schemas.microsoft.com/office/drawing/2014/main" id="{294CE2D8-E3AC-298E-37B9-7348126BC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326" y="13152715"/>
            <a:ext cx="83827" cy="16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1476" tIns="20738" rIns="41476" bIns="207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16" dirty="0"/>
          </a:p>
        </p:txBody>
      </p:sp>
      <p:sp>
        <p:nvSpPr>
          <p:cNvPr id="2128" name="Rectangle 133">
            <a:extLst>
              <a:ext uri="{FF2B5EF4-FFF2-40B4-BE49-F238E27FC236}">
                <a16:creationId xmlns:a16="http://schemas.microsoft.com/office/drawing/2014/main" id="{C6AE5DCD-41D2-13C8-AF1E-99283805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326" y="14790167"/>
            <a:ext cx="83827" cy="16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1476" tIns="20738" rIns="41476" bIns="207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16" dirty="0"/>
          </a:p>
        </p:txBody>
      </p:sp>
      <p:sp>
        <p:nvSpPr>
          <p:cNvPr id="2104" name="Text Box 450">
            <a:extLst>
              <a:ext uri="{FF2B5EF4-FFF2-40B4-BE49-F238E27FC236}">
                <a16:creationId xmlns:a16="http://schemas.microsoft.com/office/drawing/2014/main" id="{BF1EA846-4BB9-47FC-9C65-9C7CBA56D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146" y="-7921"/>
            <a:ext cx="2150983" cy="57102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41476" tIns="20738" rIns="41476" bIns="20738" numCol="1" anchor="t" anchorCtr="0" compatLnSpc="1">
            <a:prstTxWarp prst="textNoShape">
              <a:avLst/>
            </a:prstTxWarp>
          </a:bodyPr>
          <a:lstStyle/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14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LAKSHADWEEP</a:t>
            </a:r>
            <a:r>
              <a:rPr lang="en-US" altLang="en-US" sz="2177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altLang="en-US" sz="127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ISLANDS</a:t>
            </a:r>
            <a:endParaRPr lang="en-US" altLang="en-US" sz="408" dirty="0"/>
          </a:p>
          <a:p>
            <a:pPr algn="ctr"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16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AUTHORS :- SRILALITHA MUSTI</a:t>
            </a:r>
            <a:endParaRPr lang="en-US" altLang="en-US" sz="816" dirty="0">
              <a:latin typeface="Arial" panose="020B0604020202020204" pitchFamily="34" charset="0"/>
            </a:endParaRPr>
          </a:p>
        </p:txBody>
      </p:sp>
      <p:sp>
        <p:nvSpPr>
          <p:cNvPr id="2130" name="Rectangle 134">
            <a:extLst>
              <a:ext uri="{FF2B5EF4-FFF2-40B4-BE49-F238E27FC236}">
                <a16:creationId xmlns:a16="http://schemas.microsoft.com/office/drawing/2014/main" id="{0B5779C7-3104-5646-ABCE-066D6ED0C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326" y="15896203"/>
            <a:ext cx="83827" cy="16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1476" tIns="20738" rIns="41476" bIns="207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16" dirty="0"/>
          </a:p>
        </p:txBody>
      </p:sp>
      <p:sp>
        <p:nvSpPr>
          <p:cNvPr id="2132" name="Rectangle 136">
            <a:extLst>
              <a:ext uri="{FF2B5EF4-FFF2-40B4-BE49-F238E27FC236}">
                <a16:creationId xmlns:a16="http://schemas.microsoft.com/office/drawing/2014/main" id="{F668C44A-B25F-77E8-26F0-DF24AD0CE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326" y="15739270"/>
            <a:ext cx="83827" cy="48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1476" tIns="20738" rIns="41476" bIns="20738" numCol="1" anchor="ctr" anchorCtr="0" compatLnSpc="1">
            <a:prstTxWarp prst="textNoShape">
              <a:avLst/>
            </a:prstTxWarp>
            <a:spAutoFit/>
          </a:bodyPr>
          <a:lstStyle/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8" dirty="0"/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816" dirty="0">
                <a:latin typeface="Arial" panose="020B0604020202020204" pitchFamily="34" charset="0"/>
              </a:rPr>
            </a:br>
            <a:endParaRPr lang="en-US" altLang="en-US" sz="816" dirty="0">
              <a:latin typeface="Arial" panose="020B0604020202020204" pitchFamily="34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16" dirty="0">
              <a:latin typeface="Arial" panose="020B0604020202020204" pitchFamily="34" charset="0"/>
            </a:endParaRPr>
          </a:p>
        </p:txBody>
      </p:sp>
      <p:sp>
        <p:nvSpPr>
          <p:cNvPr id="2139" name="Rectangle 137">
            <a:extLst>
              <a:ext uri="{FF2B5EF4-FFF2-40B4-BE49-F238E27FC236}">
                <a16:creationId xmlns:a16="http://schemas.microsoft.com/office/drawing/2014/main" id="{060FB916-5A46-85CB-F833-DDA5DB9E9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326" y="15833430"/>
            <a:ext cx="83827" cy="29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1476" tIns="20738" rIns="41476" bIns="20738" numCol="1" anchor="ctr" anchorCtr="0" compatLnSpc="1">
            <a:prstTxWarp prst="textNoShape">
              <a:avLst/>
            </a:prstTxWarp>
            <a:spAutoFit/>
          </a:bodyPr>
          <a:lstStyle/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16" dirty="0">
              <a:latin typeface="Arial" panose="020B0604020202020204" pitchFamily="34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16" dirty="0">
              <a:latin typeface="Arial" panose="020B0604020202020204" pitchFamily="34" charset="0"/>
            </a:endParaRPr>
          </a:p>
        </p:txBody>
      </p:sp>
      <p:sp>
        <p:nvSpPr>
          <p:cNvPr id="2157" name="Rectangle 141">
            <a:extLst>
              <a:ext uri="{FF2B5EF4-FFF2-40B4-BE49-F238E27FC236}">
                <a16:creationId xmlns:a16="http://schemas.microsoft.com/office/drawing/2014/main" id="{2AEEA41D-BFCB-DB5E-8CC5-B72E3C935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326" y="21761093"/>
            <a:ext cx="458865" cy="29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1476" tIns="20738" rIns="41476" bIns="20738" numCol="1" anchor="ctr" anchorCtr="0" compatLnSpc="1">
            <a:prstTxWarp prst="textNoShape">
              <a:avLst/>
            </a:prstTxWarp>
            <a:spAutoFit/>
          </a:bodyPr>
          <a:lstStyle/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16" dirty="0">
                <a:latin typeface="Arial" panose="020B0604020202020204" pitchFamily="34" charset="0"/>
              </a:rPr>
              <a:t>             </a:t>
            </a: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16" dirty="0">
              <a:latin typeface="Arial" panose="020B0604020202020204" pitchFamily="34" charset="0"/>
            </a:endParaRPr>
          </a:p>
        </p:txBody>
      </p:sp>
      <p:sp>
        <p:nvSpPr>
          <p:cNvPr id="2162" name="Rectangle 145">
            <a:extLst>
              <a:ext uri="{FF2B5EF4-FFF2-40B4-BE49-F238E27FC236}">
                <a16:creationId xmlns:a16="http://schemas.microsoft.com/office/drawing/2014/main" id="{A6702B3D-D6F0-E99F-3D06-943F9DE4D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325" y="24347232"/>
            <a:ext cx="98190" cy="49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1476" tIns="20738" rIns="41476" bIns="20738" numCol="1" anchor="ctr" anchorCtr="0" compatLnSpc="1">
            <a:prstTxWarp prst="textNoShape">
              <a:avLst/>
            </a:prstTxWarp>
            <a:spAutoFit/>
          </a:bodyPr>
          <a:lstStyle/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816" dirty="0">
                <a:latin typeface="Arial" panose="020B0604020202020204" pitchFamily="34" charset="0"/>
              </a:rPr>
            </a:br>
            <a:endParaRPr lang="en-US" altLang="en-US" sz="816" dirty="0">
              <a:latin typeface="Arial" panose="020B0604020202020204" pitchFamily="34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endParaRPr lang="en-US" altLang="en-US" sz="408" dirty="0"/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16" dirty="0">
              <a:latin typeface="Arial" panose="020B0604020202020204" pitchFamily="34" charset="0"/>
            </a:endParaRPr>
          </a:p>
        </p:txBody>
      </p:sp>
      <p:sp>
        <p:nvSpPr>
          <p:cNvPr id="2167" name="Rectangle 149">
            <a:extLst>
              <a:ext uri="{FF2B5EF4-FFF2-40B4-BE49-F238E27FC236}">
                <a16:creationId xmlns:a16="http://schemas.microsoft.com/office/drawing/2014/main" id="{F9CD791A-73EC-F3C6-8E2F-E44E53A24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326" y="27237394"/>
            <a:ext cx="83827" cy="16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1476" tIns="20738" rIns="41476" bIns="207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16" dirty="0"/>
          </a:p>
        </p:txBody>
      </p:sp>
      <p:sp>
        <p:nvSpPr>
          <p:cNvPr id="2168" name="Rectangle 150">
            <a:extLst>
              <a:ext uri="{FF2B5EF4-FFF2-40B4-BE49-F238E27FC236}">
                <a16:creationId xmlns:a16="http://schemas.microsoft.com/office/drawing/2014/main" id="{32B56302-4AEB-D797-C770-0F74537F6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326" y="31225173"/>
            <a:ext cx="83827" cy="16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1476" tIns="20738" rIns="41476" bIns="207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16" dirty="0"/>
          </a:p>
        </p:txBody>
      </p:sp>
      <p:graphicFrame>
        <p:nvGraphicFramePr>
          <p:cNvPr id="2169" name="Table 2168">
            <a:extLst>
              <a:ext uri="{FF2B5EF4-FFF2-40B4-BE49-F238E27FC236}">
                <a16:creationId xmlns:a16="http://schemas.microsoft.com/office/drawing/2014/main" id="{1389F483-8C81-DCB6-3ABC-D24C217804A0}"/>
              </a:ext>
            </a:extLst>
          </p:cNvPr>
          <p:cNvGraphicFramePr>
            <a:graphicFrameLocks noGrp="1"/>
          </p:cNvGraphicFramePr>
          <p:nvPr/>
        </p:nvGraphicFramePr>
        <p:xfrm>
          <a:off x="3674746" y="815846"/>
          <a:ext cx="1685166" cy="31827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9012">
                  <a:extLst>
                    <a:ext uri="{9D8B030D-6E8A-4147-A177-3AD203B41FA5}">
                      <a16:colId xmlns:a16="http://schemas.microsoft.com/office/drawing/2014/main" val="2332549816"/>
                    </a:ext>
                  </a:extLst>
                </a:gridCol>
                <a:gridCol w="336897">
                  <a:extLst>
                    <a:ext uri="{9D8B030D-6E8A-4147-A177-3AD203B41FA5}">
                      <a16:colId xmlns:a16="http://schemas.microsoft.com/office/drawing/2014/main" val="3626562781"/>
                    </a:ext>
                  </a:extLst>
                </a:gridCol>
                <a:gridCol w="383085">
                  <a:extLst>
                    <a:ext uri="{9D8B030D-6E8A-4147-A177-3AD203B41FA5}">
                      <a16:colId xmlns:a16="http://schemas.microsoft.com/office/drawing/2014/main" val="1244219453"/>
                    </a:ext>
                  </a:extLst>
                </a:gridCol>
                <a:gridCol w="331803">
                  <a:extLst>
                    <a:ext uri="{9D8B030D-6E8A-4147-A177-3AD203B41FA5}">
                      <a16:colId xmlns:a16="http://schemas.microsoft.com/office/drawing/2014/main" val="3833822347"/>
                    </a:ext>
                  </a:extLst>
                </a:gridCol>
                <a:gridCol w="344369">
                  <a:extLst>
                    <a:ext uri="{9D8B030D-6E8A-4147-A177-3AD203B41FA5}">
                      <a16:colId xmlns:a16="http://schemas.microsoft.com/office/drawing/2014/main" val="4156634252"/>
                    </a:ext>
                  </a:extLst>
                </a:gridCol>
              </a:tblGrid>
              <a:tr h="2137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" dirty="0">
                          <a:effectLst/>
                        </a:rPr>
                        <a:t>HABITATED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1107" marR="311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" dirty="0">
                          <a:effectLst/>
                        </a:rPr>
                        <a:t>UNINHABITATED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1107" marR="311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" dirty="0">
                          <a:effectLst/>
                        </a:rPr>
                        <a:t>NEWLY FORMED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1107" marR="311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" dirty="0">
                          <a:effectLst/>
                        </a:rPr>
                        <a:t>SUBMERGED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1107" marR="311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" dirty="0">
                          <a:effectLst/>
                        </a:rPr>
                        <a:t>CORALL ATOLLS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1107" marR="31107" marT="0" marB="0"/>
                </a:tc>
                <a:extLst>
                  <a:ext uri="{0D108BD9-81ED-4DB2-BD59-A6C34878D82A}">
                    <a16:rowId xmlns:a16="http://schemas.microsoft.com/office/drawing/2014/main" val="2603793775"/>
                  </a:ext>
                </a:extLst>
              </a:tr>
              <a:tr h="1044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" dirty="0">
                          <a:effectLst/>
                        </a:rPr>
                        <a:t>10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1107" marR="311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" dirty="0">
                          <a:effectLst/>
                        </a:rPr>
                        <a:t>17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1107" marR="311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" dirty="0">
                          <a:effectLst/>
                        </a:rPr>
                        <a:t>4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1107" marR="311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" dirty="0">
                          <a:effectLst/>
                        </a:rPr>
                        <a:t>5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1107" marR="3110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" dirty="0">
                          <a:effectLst/>
                        </a:rPr>
                        <a:t>12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1107" marR="31107" marT="0" marB="0"/>
                </a:tc>
                <a:extLst>
                  <a:ext uri="{0D108BD9-81ED-4DB2-BD59-A6C34878D82A}">
                    <a16:rowId xmlns:a16="http://schemas.microsoft.com/office/drawing/2014/main" val="377183988"/>
                  </a:ext>
                </a:extLst>
              </a:tr>
            </a:tbl>
          </a:graphicData>
        </a:graphic>
      </p:graphicFrame>
      <p:pic>
        <p:nvPicPr>
          <p:cNvPr id="2171" name="Picture 24" descr="fresh organic coconuts from lakshadweep islands at best price INR 13INR 15  / Unit in Lakshadweep Islands Lakshadweep Islands from LAKSHADWEEP TRADERS  PVT LTD | ID:4684395">
            <a:extLst>
              <a:ext uri="{FF2B5EF4-FFF2-40B4-BE49-F238E27FC236}">
                <a16:creationId xmlns:a16="http://schemas.microsoft.com/office/drawing/2014/main" id="{36B08372-90E2-222C-A78B-5F3863A19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800" y="2358969"/>
            <a:ext cx="1693713" cy="141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2" name="Text Box 25">
            <a:extLst>
              <a:ext uri="{FF2B5EF4-FFF2-40B4-BE49-F238E27FC236}">
                <a16:creationId xmlns:a16="http://schemas.microsoft.com/office/drawing/2014/main" id="{0B27E4C3-631D-6FB4-5115-7506B8111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974" y="2358968"/>
            <a:ext cx="1693713" cy="141854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476" tIns="20738" rIns="41476" bIns="20738" numCol="1" anchor="t" anchorCtr="0" compatLnSpc="1">
            <a:prstTxWarp prst="textNoShape">
              <a:avLst/>
            </a:prstTxWarp>
          </a:bodyPr>
          <a:lstStyle/>
          <a:p>
            <a:pPr algn="ctr"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80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2. RELIEF, SOIL AND CLIMATE</a:t>
            </a:r>
            <a:endParaRPr lang="en-US" altLang="en-US" sz="408" dirty="0"/>
          </a:p>
          <a:p>
            <a:pPr algn="just"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The climate varies from 17 degrees Celsius to 32 degrees Celsius, rainfall is 150 cm annually, and has a warm and humid climate</a:t>
            </a:r>
            <a:endParaRPr lang="en-US" altLang="en-US" sz="408" dirty="0"/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16" dirty="0">
              <a:latin typeface="Arial" panose="020B0604020202020204" pitchFamily="34" charset="0"/>
            </a:endParaRPr>
          </a:p>
        </p:txBody>
      </p:sp>
      <p:pic>
        <p:nvPicPr>
          <p:cNvPr id="2173" name="Picture 18" descr="Lakshadweep Sport Fishing Packages,Sport Fishing Prograns in Lakshadweep,Sport  Fishing Packages in Lakshadweep">
            <a:extLst>
              <a:ext uri="{FF2B5EF4-FFF2-40B4-BE49-F238E27FC236}">
                <a16:creationId xmlns:a16="http://schemas.microsoft.com/office/drawing/2014/main" id="{E4696303-8E89-D201-C957-9D7B8B01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45" y="5338547"/>
            <a:ext cx="2071657" cy="12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0" name="Text Box 28">
            <a:extLst>
              <a:ext uri="{FF2B5EF4-FFF2-40B4-BE49-F238E27FC236}">
                <a16:creationId xmlns:a16="http://schemas.microsoft.com/office/drawing/2014/main" id="{2E9DBE70-169E-A3D4-1D3B-E970AF5CE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666" y="5330038"/>
            <a:ext cx="2069136" cy="127118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476" tIns="20738" rIns="41476" bIns="20738" numCol="1" anchor="t" anchorCtr="0" compatLnSpc="1">
            <a:prstTxWarp prst="textNoShape">
              <a:avLst/>
            </a:prstTxWarp>
          </a:bodyPr>
          <a:lstStyle/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80" b="1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80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4. ECONOMY</a:t>
            </a:r>
            <a:endParaRPr lang="en-US" altLang="en-US" sz="408" dirty="0"/>
          </a:p>
          <a:p>
            <a:pPr algn="r"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99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a) AGRICULTURE AND FISHING</a:t>
            </a:r>
            <a:endParaRPr lang="en-US" altLang="en-US" sz="408" dirty="0"/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16" dirty="0">
              <a:latin typeface="Arial" panose="020B0604020202020204" pitchFamily="34" charset="0"/>
            </a:endParaRPr>
          </a:p>
        </p:txBody>
      </p:sp>
      <p:sp>
        <p:nvSpPr>
          <p:cNvPr id="2101" name="Text Box 31">
            <a:extLst>
              <a:ext uri="{FF2B5EF4-FFF2-40B4-BE49-F238E27FC236}">
                <a16:creationId xmlns:a16="http://schemas.microsoft.com/office/drawing/2014/main" id="{7EE9B144-F0C6-7567-CE5D-D0DD8F62A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513" y="563099"/>
            <a:ext cx="1535106" cy="277311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476" tIns="20738" rIns="41476" bIns="20738" numCol="1" anchor="t" anchorCtr="0" compatLnSpc="1">
            <a:prstTxWarp prst="textNoShape">
              <a:avLst/>
            </a:prstTxWarp>
          </a:bodyPr>
          <a:lstStyle/>
          <a:p>
            <a:pPr algn="ctr"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99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b) MANUFACTURING</a:t>
            </a:r>
            <a:endParaRPr lang="en-US" altLang="en-US" sz="408" dirty="0"/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16" dirty="0">
              <a:latin typeface="Arial" panose="020B0604020202020204" pitchFamily="34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16" dirty="0">
              <a:latin typeface="Arial" panose="020B0604020202020204" pitchFamily="34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16" dirty="0">
              <a:latin typeface="Arial" panose="020B0604020202020204" pitchFamily="34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16" dirty="0">
              <a:latin typeface="Arial" panose="020B0604020202020204" pitchFamily="34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16" dirty="0">
              <a:latin typeface="Arial" panose="020B0604020202020204" pitchFamily="34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16" dirty="0">
              <a:latin typeface="Arial" panose="020B0604020202020204" pitchFamily="34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16" dirty="0">
              <a:latin typeface="Arial" panose="020B0604020202020204" pitchFamily="34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16" dirty="0">
              <a:latin typeface="Arial" panose="020B0604020202020204" pitchFamily="34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16" dirty="0">
              <a:latin typeface="Arial" panose="020B0604020202020204" pitchFamily="34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16" dirty="0">
              <a:latin typeface="Arial" panose="020B0604020202020204" pitchFamily="34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16" dirty="0">
              <a:latin typeface="Arial" panose="020B0604020202020204" pitchFamily="34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16" dirty="0">
              <a:latin typeface="Arial" panose="020B0604020202020204" pitchFamily="34" charset="0"/>
            </a:endParaRPr>
          </a:p>
        </p:txBody>
      </p:sp>
      <p:sp>
        <p:nvSpPr>
          <p:cNvPr id="2140" name="Rectangle 138">
            <a:extLst>
              <a:ext uri="{FF2B5EF4-FFF2-40B4-BE49-F238E27FC236}">
                <a16:creationId xmlns:a16="http://schemas.microsoft.com/office/drawing/2014/main" id="{120A4283-2025-ED1C-7AF9-F01B4051A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1338" y="1968990"/>
            <a:ext cx="1523679" cy="143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476" tIns="20738" rIns="41476" bIns="2073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14772"/>
            <a:r>
              <a:rPr lang="en-US" altLang="en-US" sz="499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c) TRANSPORT AND TOURISM</a:t>
            </a:r>
            <a:endParaRPr lang="en-US" altLang="en-US" sz="408" dirty="0"/>
          </a:p>
          <a:p>
            <a:pPr defTabSz="414772">
              <a:buFontTx/>
              <a:buChar char="•"/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India – Lakshadweep =) Cochin International airport - Agatti Aerodrome</a:t>
            </a:r>
            <a:endParaRPr lang="en-US" altLang="en-US" sz="408" dirty="0"/>
          </a:p>
          <a:p>
            <a:pPr defTabSz="414772">
              <a:buFontTx/>
              <a:buChar char="•"/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Government supports tourism in this area, but negative environmental impacts make it necessary to have permit to enter the territory</a:t>
            </a:r>
          </a:p>
          <a:p>
            <a:pPr defTabSz="414772">
              <a:buFontTx/>
              <a:buChar char="•"/>
            </a:pPr>
            <a:endParaRPr lang="en-US" altLang="en-US" sz="499" dirty="0">
              <a:latin typeface="Calibri" panose="020F0502020204030204" pitchFamily="34" charset="0"/>
              <a:cs typeface="Mangal" panose="02040503050203030202" pitchFamily="18" charset="0"/>
            </a:endParaRPr>
          </a:p>
          <a:p>
            <a:pPr defTabSz="414772">
              <a:buFontTx/>
              <a:buChar char="•"/>
            </a:pPr>
            <a:endParaRPr lang="en-US" altLang="en-US" sz="499" dirty="0">
              <a:latin typeface="Calibri" panose="020F0502020204030204" pitchFamily="34" charset="0"/>
              <a:cs typeface="Mangal" panose="02040503050203030202" pitchFamily="18" charset="0"/>
            </a:endParaRPr>
          </a:p>
          <a:p>
            <a:pPr defTabSz="414772">
              <a:buFontTx/>
              <a:buChar char="•"/>
            </a:pPr>
            <a:endParaRPr lang="en-US" altLang="en-US" sz="499" dirty="0">
              <a:latin typeface="Calibri" panose="020F0502020204030204" pitchFamily="34" charset="0"/>
              <a:cs typeface="Mangal" panose="02040503050203030202" pitchFamily="18" charset="0"/>
            </a:endParaRPr>
          </a:p>
          <a:p>
            <a:pPr defTabSz="414772">
              <a:buFontTx/>
              <a:buChar char="•"/>
            </a:pPr>
            <a:endParaRPr lang="en-US" altLang="en-US" sz="499" dirty="0">
              <a:latin typeface="Calibri" panose="020F0502020204030204" pitchFamily="34" charset="0"/>
              <a:cs typeface="Mangal" panose="02040503050203030202" pitchFamily="18" charset="0"/>
            </a:endParaRPr>
          </a:p>
          <a:p>
            <a:pPr defTabSz="414772">
              <a:buFontTx/>
              <a:buChar char="•"/>
            </a:pPr>
            <a:endParaRPr lang="en-US" altLang="en-US" sz="499" dirty="0">
              <a:latin typeface="Calibri" panose="020F0502020204030204" pitchFamily="34" charset="0"/>
              <a:cs typeface="Mangal" panose="02040503050203030202" pitchFamily="18" charset="0"/>
            </a:endParaRPr>
          </a:p>
          <a:p>
            <a:pPr defTabSz="414772">
              <a:buFontTx/>
              <a:buChar char="•"/>
            </a:pPr>
            <a:endParaRPr lang="en-US" altLang="en-US" sz="499" dirty="0">
              <a:latin typeface="Calibri" panose="020F0502020204030204" pitchFamily="34" charset="0"/>
              <a:cs typeface="Mangal" panose="02040503050203030202" pitchFamily="18" charset="0"/>
            </a:endParaRPr>
          </a:p>
          <a:p>
            <a:pPr defTabSz="414772">
              <a:buFontTx/>
              <a:buChar char="•"/>
            </a:pPr>
            <a:endParaRPr lang="en-US" altLang="en-US" sz="408" dirty="0"/>
          </a:p>
          <a:p>
            <a:pPr defTabSz="414772"/>
            <a:endParaRPr lang="en-US" altLang="en-US" sz="816" dirty="0"/>
          </a:p>
          <a:p>
            <a:pPr defTabSz="414772"/>
            <a:endParaRPr lang="en-US" altLang="en-US" sz="816" dirty="0"/>
          </a:p>
          <a:p>
            <a:pPr defTabSz="414772"/>
            <a:endParaRPr lang="en-US" altLang="en-US" sz="499" dirty="0"/>
          </a:p>
          <a:p>
            <a:pPr defTabSz="414772"/>
            <a:endParaRPr lang="en-US" altLang="en-US" sz="499" dirty="0"/>
          </a:p>
        </p:txBody>
      </p:sp>
      <p:pic>
        <p:nvPicPr>
          <p:cNvPr id="2137" name="Picture 519" descr="Agatti | Lakshadweep | India">
            <a:extLst>
              <a:ext uri="{FF2B5EF4-FFF2-40B4-BE49-F238E27FC236}">
                <a16:creationId xmlns:a16="http://schemas.microsoft.com/office/drawing/2014/main" id="{D2197B49-F7FA-8CE4-4464-67A9F9E94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25" y="2396411"/>
            <a:ext cx="1505575" cy="8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5" name="Picture 4" descr="Draft Lakshadweep Development Authority Regulation, 2021 | IAS Abhiyan">
            <a:extLst>
              <a:ext uri="{FF2B5EF4-FFF2-40B4-BE49-F238E27FC236}">
                <a16:creationId xmlns:a16="http://schemas.microsoft.com/office/drawing/2014/main" id="{FFC532EE-6422-BEB2-01E5-D61911D51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67" y="3340504"/>
            <a:ext cx="1247702" cy="163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4" name="Picture 456" descr="Kavaratti | Lakshadweep | India">
            <a:extLst>
              <a:ext uri="{FF2B5EF4-FFF2-40B4-BE49-F238E27FC236}">
                <a16:creationId xmlns:a16="http://schemas.microsoft.com/office/drawing/2014/main" id="{6E632E33-9B1E-B52C-DE3E-FA237A331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900" y="4486563"/>
            <a:ext cx="1633955" cy="54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1" name="Picture 520" descr="Chart, bar chart, surface chart&#10;&#10;Description automatically generated">
            <a:extLst>
              <a:ext uri="{FF2B5EF4-FFF2-40B4-BE49-F238E27FC236}">
                <a16:creationId xmlns:a16="http://schemas.microsoft.com/office/drawing/2014/main" id="{279D1C04-5573-54E6-35BC-2A4E930AC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014" y="5517199"/>
            <a:ext cx="1973253" cy="104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" name="Picture 453" descr="lake 2022: conservation of wetlands: ecosystem-based adaptation of climate  change">
            <a:extLst>
              <a:ext uri="{FF2B5EF4-FFF2-40B4-BE49-F238E27FC236}">
                <a16:creationId xmlns:a16="http://schemas.microsoft.com/office/drawing/2014/main" id="{6828E88E-A65E-B149-15B6-2E3D0145A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94" y="-447"/>
            <a:ext cx="1343661" cy="5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6" name="Text Box 455">
            <a:extLst>
              <a:ext uri="{FF2B5EF4-FFF2-40B4-BE49-F238E27FC236}">
                <a16:creationId xmlns:a16="http://schemas.microsoft.com/office/drawing/2014/main" id="{8A352AFA-E3E0-CBFE-AE0F-C9E591E9E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822" y="4544797"/>
            <a:ext cx="1075129" cy="28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476" tIns="20738" rIns="41476" bIns="20738" numCol="1" anchor="t" anchorCtr="0" compatLnSpc="1">
            <a:prstTxWarp prst="textNoShape">
              <a:avLst/>
            </a:prstTxWarp>
          </a:bodyPr>
          <a:lstStyle/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KAVARATTI ISLAND – THE CAPITAL  OF LAKSHADWEEP</a:t>
            </a:r>
            <a:endParaRPr lang="en-US" altLang="en-US" sz="816" dirty="0">
              <a:latin typeface="Arial" panose="020B0604020202020204" pitchFamily="34" charset="0"/>
            </a:endParaRPr>
          </a:p>
        </p:txBody>
      </p:sp>
      <p:sp>
        <p:nvSpPr>
          <p:cNvPr id="2175" name="TextBox 2174">
            <a:extLst>
              <a:ext uri="{FF2B5EF4-FFF2-40B4-BE49-F238E27FC236}">
                <a16:creationId xmlns:a16="http://schemas.microsoft.com/office/drawing/2014/main" id="{EA4CB054-F715-E57F-ACC1-A4F13D29979E}"/>
              </a:ext>
            </a:extLst>
          </p:cNvPr>
          <p:cNvSpPr txBox="1"/>
          <p:nvPr/>
        </p:nvSpPr>
        <p:spPr>
          <a:xfrm>
            <a:off x="6902219" y="783715"/>
            <a:ext cx="1623263" cy="2319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99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99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99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99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99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99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99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99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99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99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99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99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Fig: Coral Population in India – an abundant resource</a:t>
            </a: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99" dirty="0"/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Coral reefs play a very important role in in sustaining life. The following some of the importance of corals :-</a:t>
            </a:r>
            <a:endParaRPr lang="en-US" altLang="en-US" sz="499" dirty="0"/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Provide protection for the communities</a:t>
            </a:r>
            <a:endParaRPr lang="en-US" altLang="en-US" sz="499" dirty="0"/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They become habitat for fish</a:t>
            </a:r>
            <a:endParaRPr lang="en-US" altLang="en-US" sz="499" dirty="0"/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 lot of money is earned in tourism</a:t>
            </a:r>
            <a:endParaRPr lang="en-US" altLang="en-US" sz="499" dirty="0"/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provide jobs for the local communities</a:t>
            </a:r>
            <a:endParaRPr lang="en-US" altLang="en-US" sz="499" dirty="0"/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They can be new medicines</a:t>
            </a: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99" dirty="0"/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We can prevent threatening or depleting coral reefs by Daily activities, such as:-</a:t>
            </a:r>
            <a:endParaRPr lang="en-US" altLang="en-US" sz="499" dirty="0"/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Dispose trash properly</a:t>
            </a:r>
            <a:endParaRPr lang="en-US" altLang="en-US" sz="499" dirty="0"/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Minimize use of fertilizers</a:t>
            </a:r>
            <a:endParaRPr lang="en-US" altLang="en-US" sz="499" dirty="0"/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Be conscious while buying aquarium fish</a:t>
            </a:r>
            <a:endParaRPr lang="en-US" altLang="en-US" sz="499" dirty="0"/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Use environment friendly transportation </a:t>
            </a:r>
            <a:endParaRPr lang="en-US" altLang="en-US" sz="499" dirty="0"/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Reduce stormwater runoff</a:t>
            </a:r>
            <a:endParaRPr lang="en-US" altLang="en-US" sz="499" dirty="0"/>
          </a:p>
        </p:txBody>
      </p:sp>
      <p:sp>
        <p:nvSpPr>
          <p:cNvPr id="2147" name="Rectangle 139">
            <a:extLst>
              <a:ext uri="{FF2B5EF4-FFF2-40B4-BE49-F238E27FC236}">
                <a16:creationId xmlns:a16="http://schemas.microsoft.com/office/drawing/2014/main" id="{A31073E8-21DA-4898-1474-8D90F96E1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4434" y="3227134"/>
            <a:ext cx="703133" cy="11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476" tIns="20738" rIns="41476" bIns="2073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-The Agatti Aerodrome</a:t>
            </a:r>
            <a:endParaRPr lang="en-US" altLang="en-US" sz="816" dirty="0">
              <a:latin typeface="Arial" panose="020B0604020202020204" pitchFamily="34" charset="0"/>
            </a:endParaRPr>
          </a:p>
        </p:txBody>
      </p:sp>
      <p:sp>
        <p:nvSpPr>
          <p:cNvPr id="2166" name="Rectangle 148">
            <a:extLst>
              <a:ext uri="{FF2B5EF4-FFF2-40B4-BE49-F238E27FC236}">
                <a16:creationId xmlns:a16="http://schemas.microsoft.com/office/drawing/2014/main" id="{E314E8C6-AC8C-7701-2B8E-ADE9280D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478" y="4332687"/>
            <a:ext cx="1611591" cy="11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476" tIns="20738" rIns="41476" bIns="20738" numCol="1" anchor="ctr" anchorCtr="0" compatLnSpc="1">
            <a:prstTxWarp prst="textNoShape">
              <a:avLst/>
            </a:prstTxWarp>
            <a:spAutoFit/>
          </a:bodyPr>
          <a:lstStyle/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Fig:  the prevalence of disease rate in Lakshadweep Corals</a:t>
            </a:r>
            <a:endParaRPr lang="en-US" altLang="en-US" sz="408" dirty="0"/>
          </a:p>
        </p:txBody>
      </p:sp>
      <p:sp>
        <p:nvSpPr>
          <p:cNvPr id="2108" name="Text Box 521">
            <a:extLst>
              <a:ext uri="{FF2B5EF4-FFF2-40B4-BE49-F238E27FC236}">
                <a16:creationId xmlns:a16="http://schemas.microsoft.com/office/drawing/2014/main" id="{98088FB6-623B-D677-4FC5-7A616D79A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864" y="5606293"/>
            <a:ext cx="475684" cy="63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476" tIns="20738" rIns="41476" bIns="20738" numCol="1" anchor="t" anchorCtr="0" compatLnSpc="1">
            <a:prstTxWarp prst="textNoShape">
              <a:avLst/>
            </a:prstTxWarp>
          </a:bodyPr>
          <a:lstStyle/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99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99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Fig:- Area lost in each of the Lakshadweep Islands</a:t>
            </a:r>
            <a:endParaRPr lang="en-US" altLang="en-US" sz="816" dirty="0">
              <a:latin typeface="Arial" panose="020B0604020202020204" pitchFamily="34" charset="0"/>
            </a:endParaRPr>
          </a:p>
        </p:txBody>
      </p:sp>
      <p:pic>
        <p:nvPicPr>
          <p:cNvPr id="2200" name="Picture 152" descr="About us – vvi.edu.in">
            <a:extLst>
              <a:ext uri="{FF2B5EF4-FFF2-40B4-BE49-F238E27FC236}">
                <a16:creationId xmlns:a16="http://schemas.microsoft.com/office/drawing/2014/main" id="{CC43B483-758E-6F65-D81B-F09638378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03" y="8835"/>
            <a:ext cx="1434391" cy="4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807246-3296-543F-ED63-58D01D3677D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38028" y="5629863"/>
            <a:ext cx="1724896" cy="942982"/>
          </a:xfrm>
          <a:prstGeom prst="rect">
            <a:avLst/>
          </a:prstGeom>
        </p:spPr>
      </p:pic>
      <p:pic>
        <p:nvPicPr>
          <p:cNvPr id="1038" name="Picture 14" descr="Fish for the Future: Fisheries co-management in the Lakshadweep Islands –  Dakshin Foundation">
            <a:extLst>
              <a:ext uri="{FF2B5EF4-FFF2-40B4-BE49-F238E27FC236}">
                <a16:creationId xmlns:a16="http://schemas.microsoft.com/office/drawing/2014/main" id="{3517C6BF-84E7-D7C9-1FC8-EB0C1D02F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65" y="5306963"/>
            <a:ext cx="730346" cy="4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0E965C-38EB-DB9A-031C-D8F6D1FC7A9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50354" y="1291689"/>
            <a:ext cx="1545866" cy="1054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BBF0EC-ED19-7363-88B8-8CE976F6DC0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702728" y="2718878"/>
            <a:ext cx="1631098" cy="9772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476DFA-5375-7A59-B5A9-F67D0B0A6A9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920756" y="3021937"/>
            <a:ext cx="1578528" cy="12872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9929DD-AB8F-38A4-1938-5B8172C87AA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409939" y="665945"/>
            <a:ext cx="1446478" cy="5995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603AAE-185A-2AB4-2425-9EAA3328783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389752" y="1274261"/>
            <a:ext cx="1490099" cy="7158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188CFBF-F1C4-9F5B-9793-D45CF6329B1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951547" y="802944"/>
            <a:ext cx="1490099" cy="8753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45A3B9-FBFA-70BB-F99A-081DCE18BDB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694120" y="3758947"/>
            <a:ext cx="1968804" cy="155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65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A3CD58B2-C667-3665-42C7-804A4963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671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22BB0A-1017-4807-6D6B-342EB3E2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AND CLIMATE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AE9E6-716F-38A6-268D-59EE20B53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9" y="3083442"/>
            <a:ext cx="5531681" cy="3774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5EC4E5-1814-6B8E-CB93-AC54F90E0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05489"/>
            <a:ext cx="6096000" cy="3652511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2912112F-3F05-55BF-EC4B-85C434BD8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574" y="46373"/>
            <a:ext cx="4049425" cy="303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A53D18B-A898-8C91-D83A-5179E57F0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214007"/>
              </p:ext>
            </p:extLst>
          </p:nvPr>
        </p:nvGraphicFramePr>
        <p:xfrm>
          <a:off x="24809" y="1609939"/>
          <a:ext cx="7981271" cy="1325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555">
                  <a:extLst>
                    <a:ext uri="{9D8B030D-6E8A-4147-A177-3AD203B41FA5}">
                      <a16:colId xmlns:a16="http://schemas.microsoft.com/office/drawing/2014/main" val="4289211553"/>
                    </a:ext>
                  </a:extLst>
                </a:gridCol>
                <a:gridCol w="1511131">
                  <a:extLst>
                    <a:ext uri="{9D8B030D-6E8A-4147-A177-3AD203B41FA5}">
                      <a16:colId xmlns:a16="http://schemas.microsoft.com/office/drawing/2014/main" val="3457456467"/>
                    </a:ext>
                  </a:extLst>
                </a:gridCol>
                <a:gridCol w="1836444">
                  <a:extLst>
                    <a:ext uri="{9D8B030D-6E8A-4147-A177-3AD203B41FA5}">
                      <a16:colId xmlns:a16="http://schemas.microsoft.com/office/drawing/2014/main" val="51355469"/>
                    </a:ext>
                  </a:extLst>
                </a:gridCol>
                <a:gridCol w="1542613">
                  <a:extLst>
                    <a:ext uri="{9D8B030D-6E8A-4147-A177-3AD203B41FA5}">
                      <a16:colId xmlns:a16="http://schemas.microsoft.com/office/drawing/2014/main" val="3406006204"/>
                    </a:ext>
                  </a:extLst>
                </a:gridCol>
                <a:gridCol w="1689528">
                  <a:extLst>
                    <a:ext uri="{9D8B030D-6E8A-4147-A177-3AD203B41FA5}">
                      <a16:colId xmlns:a16="http://schemas.microsoft.com/office/drawing/2014/main" val="2170822708"/>
                    </a:ext>
                  </a:extLst>
                </a:gridCol>
              </a:tblGrid>
              <a:tr h="778752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HABITATED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INHABITATED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NEWLY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SUBMERGED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CORAL ATOLLS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24563"/>
                  </a:ext>
                </a:extLst>
              </a:tr>
              <a:tr h="54681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628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85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C20D-33C7-6920-0D07-FE1F7821F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068" y="1"/>
            <a:ext cx="4679731" cy="1492468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FLORA AND FAUNA OF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LAKSHADWEEP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E497C-9F41-F1ED-51E9-9D5BB5760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51"/>
            <a:ext cx="2454821" cy="2710748"/>
          </a:xfrm>
          <a:prstGeom prst="rect">
            <a:avLst/>
          </a:prstGeom>
        </p:spPr>
      </p:pic>
      <p:pic>
        <p:nvPicPr>
          <p:cNvPr id="6" name="Picture 2" descr="20th Livestock Census — Vikaspedia">
            <a:extLst>
              <a:ext uri="{FF2B5EF4-FFF2-40B4-BE49-F238E27FC236}">
                <a16:creationId xmlns:a16="http://schemas.microsoft.com/office/drawing/2014/main" id="{8702C86A-0B93-D99A-CA65-06D3ABAFD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42" y="2246723"/>
            <a:ext cx="6835881" cy="332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0C0C7F-964A-F0E4-F451-EFD203664F0C}"/>
              </a:ext>
            </a:extLst>
          </p:cNvPr>
          <p:cNvSpPr txBox="1"/>
          <p:nvPr/>
        </p:nvSpPr>
        <p:spPr>
          <a:xfrm>
            <a:off x="-21020" y="2775099"/>
            <a:ext cx="41555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FOREST AREA OF LAKSHADWEEP ISLANDS 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SEAGULLS                                   SOOTY TERN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2776C9-5693-8009-5865-ACF593CA8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" y="3075873"/>
            <a:ext cx="2061669" cy="137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C9554ED-38AA-15FF-8461-600BBE61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87" y="3046182"/>
            <a:ext cx="1898742" cy="137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83AA54F-B509-655E-79DD-62050BB1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83" y="4691711"/>
            <a:ext cx="1520382" cy="193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E71BBA-2D04-D5F0-1030-BC965D2568B4}"/>
              </a:ext>
            </a:extLst>
          </p:cNvPr>
          <p:cNvSpPr txBox="1"/>
          <p:nvPr/>
        </p:nvSpPr>
        <p:spPr>
          <a:xfrm>
            <a:off x="2650677" y="6261966"/>
            <a:ext cx="198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ASIAN KOEL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6EAED5-76CB-E508-CCB8-23629C0718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64" y="4907055"/>
            <a:ext cx="3576319" cy="1787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075231-860D-D172-1B1F-529D5D797D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41" y="4836115"/>
            <a:ext cx="2548853" cy="19918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BAA028-0F55-78E5-BD0D-E72E1B60A7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2832" y="-124298"/>
            <a:ext cx="4283770" cy="266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7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89860-41A0-C3EC-A76A-14C217007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81B13-8043-2A7F-591D-F8EE239BD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 AND FISHING</a:t>
            </a:r>
          </a:p>
          <a:p>
            <a:pPr lvl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Copra of coconut is widely exported</a:t>
            </a:r>
          </a:p>
          <a:p>
            <a:pPr lvl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Fishing is also very important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 - Fish processing Industries are widely found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F085E5-2B4B-737B-B5BB-BC5D239B7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525520"/>
            <a:ext cx="6095754" cy="333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458317-A806-CD48-A9FD-3E5E9D0AE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112" y="-1"/>
            <a:ext cx="6002890" cy="2488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9F5A85-755F-613B-E086-549391231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644" y="3789680"/>
            <a:ext cx="6387356" cy="30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4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C76316-E4F9-0A74-750F-E37242B7B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CF2BD-815B-28C2-3B29-EE4914EA6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900" y="339725"/>
            <a:ext cx="10515600" cy="1325563"/>
          </a:xfrm>
        </p:spPr>
        <p:txBody>
          <a:bodyPr/>
          <a:lstStyle/>
          <a:p>
            <a:pPr algn="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DEPLETION OF 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CORALS AND ISLANDS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F2DC8B-9B14-D20B-9233-B37B293D4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383"/>
            <a:ext cx="4686300" cy="3039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3FEC91-6369-3A09-EC99-8A448A43B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809" y="3429000"/>
            <a:ext cx="5816192" cy="3416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9297DA-6852-A7C8-2198-012E2F639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039566"/>
            <a:ext cx="6337541" cy="38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17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509</Words>
  <Application>Microsoft Office PowerPoint</Application>
  <PresentationFormat>Widescreen</PresentationFormat>
  <Paragraphs>133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Times New Roman</vt:lpstr>
      <vt:lpstr>Office Theme</vt:lpstr>
      <vt:lpstr>LAKSHADWEEP ISLANDS</vt:lpstr>
      <vt:lpstr>PowerPoint Presentation</vt:lpstr>
      <vt:lpstr>SOIL AND CLIMATE</vt:lpstr>
      <vt:lpstr>FLORA AND FAUNA OF LAKSHADWEEP</vt:lpstr>
      <vt:lpstr>ECONOMY</vt:lpstr>
      <vt:lpstr>DEPLETION OF  CORALS AND ISLANDS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LAKSHADWEEP ISLANDS</dc:title>
  <dc:creator>Nibedita Das</dc:creator>
  <cp:lastModifiedBy>Nibedita Das</cp:lastModifiedBy>
  <cp:revision>5</cp:revision>
  <dcterms:created xsi:type="dcterms:W3CDTF">2022-12-13T07:04:48Z</dcterms:created>
  <dcterms:modified xsi:type="dcterms:W3CDTF">2022-12-16T10:42:08Z</dcterms:modified>
</cp:coreProperties>
</file>